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12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6" r:id="rId4"/>
    <p:sldId id="277" r:id="rId5"/>
    <p:sldId id="276" r:id="rId6"/>
    <p:sldId id="263" r:id="rId7"/>
    <p:sldId id="267" r:id="rId8"/>
    <p:sldId id="272" r:id="rId9"/>
    <p:sldId id="273" r:id="rId10"/>
    <p:sldId id="275" r:id="rId11"/>
    <p:sldId id="274" r:id="rId12"/>
    <p:sldId id="270" r:id="rId13"/>
    <p:sldId id="264" r:id="rId14"/>
    <p:sldId id="278" r:id="rId15"/>
    <p:sldId id="268" r:id="rId16"/>
    <p:sldId id="27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E151"/>
    <a:srgbClr val="4A7A48"/>
    <a:srgbClr val="A8E19F"/>
    <a:srgbClr val="4EE5DF"/>
    <a:srgbClr val="FFF983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4737" autoAdjust="0"/>
  </p:normalViewPr>
  <p:slideViewPr>
    <p:cSldViewPr snapToGrid="0" snapToObjects="1">
      <p:cViewPr>
        <p:scale>
          <a:sx n="103" d="100"/>
          <a:sy n="103" d="100"/>
        </p:scale>
        <p:origin x="-944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18D37-C157-404A-B7CC-8D0F058BBA34}" type="datetimeFigureOut">
              <a:rPr kumimoji="1" lang="ja-JP" altLang="en-US" smtClean="0"/>
              <a:t>17/01/14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F2196-C1BD-4744-92FA-008DE00684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633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A003E-F50D-7742-B9AC-27050BCDC38D}" type="datetimeFigureOut">
              <a:rPr kumimoji="1" lang="ja-JP" altLang="en-US" smtClean="0"/>
              <a:t>17/01/14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44D54-B6C1-FC43-B950-791A10A8BD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7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1D7A-02E3-6340-9B46-4BF1BE00BBB1}" type="datetime4">
              <a:rPr lang="ja-JP" altLang="en-US" smtClean="0"/>
              <a:t>2017年 1月 14日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9788-C5F5-3841-B9FD-A26BFA4616AD}" type="datetime4">
              <a:rPr lang="ja-JP" altLang="en-US" smtClean="0"/>
              <a:t>2017年 1月 14日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6D11-C681-844C-8AFD-B4FCC18B0657}" type="datetime4">
              <a:rPr lang="ja-JP" altLang="en-US" smtClean="0"/>
              <a:t>2017年 1月 14日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3044-CCE9-A541-A76B-E6A5CB7B427B}" type="datetime4">
              <a:rPr lang="ja-JP" altLang="en-US" smtClean="0"/>
              <a:t>2017年 1月 14日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498D-65B2-9041-9E25-C2550028D107}" type="datetime4">
              <a:rPr lang="ja-JP" altLang="en-US" smtClean="0"/>
              <a:t>2017年 1月 14日 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5D993-0ACF-4941-BC9B-EAF056AA0262}" type="datetime4">
              <a:rPr lang="ja-JP" altLang="en-US" smtClean="0"/>
              <a:t>2017年 1月 14日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E7591-058A-5040-B0A0-387200A484CC}" type="datetime4">
              <a:rPr lang="ja-JP" altLang="en-US" smtClean="0"/>
              <a:t>2017年 1月 14日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2279-9B4B-A04A-B974-E591C907FF5F}" type="datetime4">
              <a:rPr lang="ja-JP" altLang="en-US" smtClean="0"/>
              <a:t>2017年 1月 14日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CD96-5670-CC4F-AA69-44F09E8F23B7}" type="datetime4">
              <a:rPr lang="ja-JP" altLang="en-US" smtClean="0"/>
              <a:t>2017年 1月 14日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9D0-009C-ED4F-8983-8A30204B14C2}" type="datetime4">
              <a:rPr lang="ja-JP" altLang="en-US" smtClean="0"/>
              <a:t>2017年 1月 14日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4481-E5C0-9442-8191-EFB0105F3ADE}" type="datetime4">
              <a:rPr lang="ja-JP" altLang="en-US" smtClean="0"/>
              <a:t>2017年 1月 14日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077B789-5004-6E42-A4FA-53BEF06A93A5}" type="datetime4">
              <a:rPr lang="ja-JP" altLang="en-US" smtClean="0"/>
              <a:t>2017年 1月 14日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1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top.jpg"/>
          <p:cNvPicPr>
            <a:picLocks noChangeAspect="1"/>
          </p:cNvPicPr>
          <p:nvPr/>
        </p:nvPicPr>
        <p:blipFill rotWithShape="1">
          <a:blip r:embed="rId2">
            <a:alphaModFix amt="78000"/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4"/>
          <a:stretch/>
        </p:blipFill>
        <p:spPr>
          <a:xfrm>
            <a:off x="0" y="335413"/>
            <a:ext cx="8976276" cy="621143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57200" y="958324"/>
            <a:ext cx="7772400" cy="1724982"/>
          </a:xfrm>
          <a:solidFill>
            <a:srgbClr val="FFFFFF">
              <a:alpha val="70000"/>
            </a:srgbClr>
          </a:solidFill>
        </p:spPr>
        <p:txBody>
          <a:bodyPr/>
          <a:lstStyle/>
          <a:p>
            <a:r>
              <a:rPr kumimoji="1" lang="ja-JP" altLang="en-US" sz="4400" dirty="0" smtClean="0"/>
              <a:t>街歩き体験サービス</a:t>
            </a:r>
            <a:r>
              <a:rPr kumimoji="1" lang="en-US" altLang="ja-JP" sz="4400" dirty="0" smtClean="0"/>
              <a:t/>
            </a:r>
            <a:br>
              <a:rPr kumimoji="1" lang="en-US" altLang="ja-JP" sz="4400" dirty="0" smtClean="0"/>
            </a:br>
            <a:r>
              <a:rPr lang="en-US" altLang="ja-JP" sz="4400" dirty="0" smtClean="0"/>
              <a:t>『</a:t>
            </a:r>
            <a:r>
              <a:rPr lang="en-US" altLang="ja-JP" sz="4400" dirty="0" err="1" smtClean="0"/>
              <a:t>CItygift</a:t>
            </a:r>
            <a:r>
              <a:rPr lang="en-US" altLang="ja-JP" sz="4400" dirty="0" smtClean="0"/>
              <a:t>』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123006" y="4785624"/>
            <a:ext cx="2106594" cy="1131899"/>
          </a:xfrm>
          <a:solidFill>
            <a:srgbClr val="FFFFFF">
              <a:alpha val="70000"/>
            </a:srgbClr>
          </a:solidFill>
        </p:spPr>
        <p:txBody>
          <a:bodyPr>
            <a:normAutofit fontScale="92500" lnSpcReduction="20000"/>
          </a:bodyPr>
          <a:lstStyle/>
          <a:p>
            <a:pPr algn="ctr"/>
            <a:r>
              <a:rPr lang="en-US" altLang="en-US" dirty="0" smtClean="0">
                <a:solidFill>
                  <a:srgbClr val="000090"/>
                </a:solidFill>
              </a:rPr>
              <a:t>G’s </a:t>
            </a:r>
            <a:r>
              <a:rPr lang="ja-JP" altLang="en-US" dirty="0" smtClean="0">
                <a:solidFill>
                  <a:srgbClr val="000090"/>
                </a:solidFill>
              </a:rPr>
              <a:t>卒業制作</a:t>
            </a:r>
            <a:endParaRPr lang="en-US" altLang="ja-JP" dirty="0" smtClean="0">
              <a:solidFill>
                <a:srgbClr val="000090"/>
              </a:solidFill>
            </a:endParaRPr>
          </a:p>
          <a:p>
            <a:pPr algn="ctr"/>
            <a:r>
              <a:rPr kumimoji="1" lang="ja-JP" altLang="en-US" dirty="0" smtClean="0">
                <a:solidFill>
                  <a:srgbClr val="000090"/>
                </a:solidFill>
              </a:rPr>
              <a:t>学籍番号</a:t>
            </a:r>
            <a:r>
              <a:rPr kumimoji="1" lang="en-US" altLang="ja-JP" dirty="0" smtClean="0">
                <a:solidFill>
                  <a:srgbClr val="000090"/>
                </a:solidFill>
              </a:rPr>
              <a:t>: 35</a:t>
            </a:r>
          </a:p>
          <a:p>
            <a:pPr algn="ctr"/>
            <a:r>
              <a:rPr lang="ja-JP" altLang="en-US" dirty="0" smtClean="0">
                <a:solidFill>
                  <a:srgbClr val="000090"/>
                </a:solidFill>
              </a:rPr>
              <a:t>氏名</a:t>
            </a:r>
            <a:r>
              <a:rPr lang="en-US" altLang="ja-JP" dirty="0" smtClean="0">
                <a:solidFill>
                  <a:srgbClr val="000090"/>
                </a:solidFill>
              </a:rPr>
              <a:t>:</a:t>
            </a:r>
            <a:r>
              <a:rPr lang="ja-JP" altLang="en-US" dirty="0" smtClean="0">
                <a:solidFill>
                  <a:srgbClr val="000090"/>
                </a:solidFill>
              </a:rPr>
              <a:t>中村優太</a:t>
            </a:r>
            <a:endParaRPr kumimoji="1" lang="ja-JP" altLang="en-US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1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309768" y="4445519"/>
            <a:ext cx="8317305" cy="511156"/>
          </a:xfrm>
          <a:prstGeom prst="rightArrow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検索者用</a:t>
            </a:r>
            <a:r>
              <a:rPr kumimoji="1" lang="ja-JP" altLang="en-US" dirty="0" smtClean="0"/>
              <a:t>サービス</a:t>
            </a:r>
            <a:r>
              <a:rPr kumimoji="1" lang="en-US" altLang="ja-JP" dirty="0" smtClean="0"/>
              <a:t> ~</a:t>
            </a:r>
            <a:r>
              <a:rPr kumimoji="1" lang="ja-JP" altLang="en-US" dirty="0" smtClean="0"/>
              <a:t>概要</a:t>
            </a:r>
            <a:r>
              <a:rPr kumimoji="1" lang="en-US" altLang="ja-JP" dirty="0" smtClean="0"/>
              <a:t>~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67499" y="43525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69705" y="1874229"/>
            <a:ext cx="7606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時間と場所に応じた街歩きプランを</a:t>
            </a:r>
            <a:r>
              <a:rPr kumimoji="1" lang="en-US" altLang="ja-JP" sz="3200" dirty="0" smtClean="0"/>
              <a:t>Push”</a:t>
            </a:r>
            <a:endParaRPr kumimoji="1" lang="ja-JP" altLang="en-US" sz="3200" dirty="0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38" y="3686534"/>
            <a:ext cx="3082157" cy="2056239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693390" y="2739524"/>
            <a:ext cx="13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①</a:t>
            </a:r>
            <a:r>
              <a:rPr kumimoji="1" lang="en-US" altLang="ja-JP" dirty="0" err="1" smtClean="0"/>
              <a:t>Linebot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起動</a:t>
            </a:r>
            <a:endParaRPr kumimoji="1"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3296573" y="2739524"/>
            <a:ext cx="212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②</a:t>
            </a:r>
            <a:r>
              <a:rPr kumimoji="1" lang="ja-JP" altLang="en-US" dirty="0" smtClean="0"/>
              <a:t>時間と場所に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応じたプランを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bot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user</a:t>
            </a:r>
            <a:r>
              <a:rPr kumimoji="1" lang="ja-JP" altLang="en-US" dirty="0" smtClean="0"/>
              <a:t>に投稿</a:t>
            </a:r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79" y="4135601"/>
            <a:ext cx="1815828" cy="1210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テキスト ボックス 52"/>
          <p:cNvSpPr txBox="1"/>
          <p:nvPr/>
        </p:nvSpPr>
        <p:spPr>
          <a:xfrm>
            <a:off x="5621551" y="2739524"/>
            <a:ext cx="1831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③user</a:t>
            </a:r>
            <a:r>
              <a:rPr kumimoji="1" lang="ja-JP" altLang="en-US" dirty="0" smtClean="0"/>
              <a:t>は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お気に入りの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プランで街歩き</a:t>
            </a:r>
            <a:endParaRPr kumimoji="1" lang="ja-JP" altLang="en-US" dirty="0"/>
          </a:p>
        </p:txBody>
      </p:sp>
      <p:grpSp>
        <p:nvGrpSpPr>
          <p:cNvPr id="55" name="図形グループ 54"/>
          <p:cNvGrpSpPr/>
          <p:nvPr/>
        </p:nvGrpSpPr>
        <p:grpSpPr>
          <a:xfrm>
            <a:off x="6015893" y="4069728"/>
            <a:ext cx="1051100" cy="1284526"/>
            <a:chOff x="457200" y="2044621"/>
            <a:chExt cx="3794673" cy="4228648"/>
          </a:xfrm>
        </p:grpSpPr>
        <p:sp>
          <p:nvSpPr>
            <p:cNvPr id="56" name="正方形/長方形 5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直線コネクタ 61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図形グループ 6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77" name="直線コネクタ 76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図形グループ 67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74" name="直線コネクタ 73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図形グループ 68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71" name="直線コネクタ 70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正方形/長方形 69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6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63702" cy="1371600"/>
          </a:xfrm>
        </p:spPr>
        <p:txBody>
          <a:bodyPr/>
          <a:lstStyle/>
          <a:p>
            <a:r>
              <a:rPr lang="ja-JP" altLang="en-US" dirty="0" smtClean="0"/>
              <a:t>検索者用サービス</a:t>
            </a:r>
            <a:r>
              <a:rPr lang="en-US" altLang="ja-JP" dirty="0" smtClean="0"/>
              <a:t> ~Line</a:t>
            </a:r>
            <a:r>
              <a:rPr lang="ja-JP" altLang="en-US" dirty="0" smtClean="0"/>
              <a:t>画面</a:t>
            </a:r>
            <a:r>
              <a:rPr lang="en-US" altLang="ja-JP" dirty="0" smtClean="0"/>
              <a:t>~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73" y="2206890"/>
            <a:ext cx="3599859" cy="3558162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956" y="2206890"/>
            <a:ext cx="3732980" cy="2318755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552" y="4894832"/>
            <a:ext cx="1955788" cy="1301822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5362552" y="4894832"/>
            <a:ext cx="1955788" cy="1301822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000090"/>
                </a:solidFill>
              </a:rPr>
              <a:t>実際の街へ出発</a:t>
            </a:r>
            <a:endParaRPr kumimoji="1" lang="ja-JP" altLang="en-US" sz="2000" dirty="0">
              <a:solidFill>
                <a:srgbClr val="000090"/>
              </a:solidFill>
            </a:endParaRPr>
          </a:p>
        </p:txBody>
      </p:sp>
      <p:sp>
        <p:nvSpPr>
          <p:cNvPr id="16" name="下矢印 15"/>
          <p:cNvSpPr/>
          <p:nvPr/>
        </p:nvSpPr>
        <p:spPr>
          <a:xfrm>
            <a:off x="6069193" y="4401449"/>
            <a:ext cx="542506" cy="60412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スライド番号プレースホルダー 12"/>
          <p:cNvSpPr txBox="1">
            <a:spLocks/>
          </p:cNvSpPr>
          <p:nvPr/>
        </p:nvSpPr>
        <p:spPr>
          <a:xfrm>
            <a:off x="8486139" y="6411595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24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8DF745-7D3F-47F4-83A3-874385CFAA6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2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09589" cy="1371600"/>
          </a:xfrm>
        </p:spPr>
        <p:txBody>
          <a:bodyPr/>
          <a:lstStyle/>
          <a:p>
            <a:r>
              <a:rPr lang="ja-JP" altLang="en-US" dirty="0"/>
              <a:t>検索者用サービス</a:t>
            </a:r>
            <a:r>
              <a:rPr lang="en-US" altLang="ja-JP" dirty="0"/>
              <a:t> ~Plan</a:t>
            </a:r>
            <a:r>
              <a:rPr lang="ja-JP" altLang="en-US" dirty="0"/>
              <a:t>紹介</a:t>
            </a:r>
            <a:r>
              <a:rPr lang="en-US" altLang="ja-JP" dirty="0"/>
              <a:t>~</a:t>
            </a:r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0" y="1894295"/>
            <a:ext cx="4081209" cy="383296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715242" y="2137559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sz="2000" dirty="0" smtClean="0"/>
              <a:t>通勤</a:t>
            </a:r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通学</a:t>
            </a:r>
            <a:r>
              <a:rPr kumimoji="1" lang="en-US" altLang="ja-JP" sz="2000" dirty="0" smtClean="0"/>
              <a:t>)</a:t>
            </a:r>
            <a:r>
              <a:rPr kumimoji="1" lang="ja-JP" altLang="en-US" sz="2000" dirty="0" smtClean="0"/>
              <a:t>経路</a:t>
            </a:r>
            <a:endParaRPr kumimoji="1" lang="en-US" altLang="ja-JP" sz="20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000" dirty="0" smtClean="0"/>
              <a:t>空いた時間</a:t>
            </a:r>
            <a:endParaRPr kumimoji="1" lang="ja-JP" altLang="en-US" sz="2000" dirty="0"/>
          </a:p>
        </p:txBody>
      </p:sp>
      <p:sp>
        <p:nvSpPr>
          <p:cNvPr id="10" name="下矢印 9"/>
          <p:cNvSpPr/>
          <p:nvPr/>
        </p:nvSpPr>
        <p:spPr>
          <a:xfrm>
            <a:off x="6515168" y="2953875"/>
            <a:ext cx="557585" cy="91388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795881" y="4027285"/>
            <a:ext cx="199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おすすめの街紹介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15242" y="4460984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笹塚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時間ぶらり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荻窪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時間満喫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井荻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時間商店街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18218" y="3026690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練馬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表参道</a:t>
            </a:r>
            <a:endParaRPr kumimoji="1" lang="en-US" altLang="ja-JP" dirty="0" smtClean="0"/>
          </a:p>
          <a:p>
            <a:r>
              <a:rPr kumimoji="1" lang="en-US" altLang="ja-JP" dirty="0" smtClean="0"/>
              <a:t>2~3</a:t>
            </a:r>
            <a:r>
              <a:rPr kumimoji="1" lang="ja-JP" altLang="en-US" dirty="0" smtClean="0"/>
              <a:t>時間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265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サービス領域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5" name="図形グループ 14"/>
          <p:cNvGrpSpPr/>
          <p:nvPr/>
        </p:nvGrpSpPr>
        <p:grpSpPr>
          <a:xfrm>
            <a:off x="859291" y="1861286"/>
            <a:ext cx="1827596" cy="1803400"/>
            <a:chOff x="1393945" y="1697472"/>
            <a:chExt cx="2676001" cy="2338923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3446" y="2232995"/>
              <a:ext cx="1397000" cy="1803400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1393945" y="1697472"/>
              <a:ext cx="2676001" cy="479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/>
                <a:t>雑誌の東京特集</a:t>
              </a:r>
              <a:endParaRPr kumimoji="1" lang="ja-JP" altLang="en-US" dirty="0"/>
            </a:p>
          </p:txBody>
        </p:sp>
      </p:grpSp>
      <p:grpSp>
        <p:nvGrpSpPr>
          <p:cNvPr id="18" name="図形グループ 17"/>
          <p:cNvGrpSpPr/>
          <p:nvPr/>
        </p:nvGrpSpPr>
        <p:grpSpPr>
          <a:xfrm>
            <a:off x="2641132" y="1693591"/>
            <a:ext cx="1465765" cy="2114575"/>
            <a:chOff x="4931143" y="3358855"/>
            <a:chExt cx="2673243" cy="2928820"/>
          </a:xfrm>
        </p:grpSpPr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4074" y="4188800"/>
              <a:ext cx="2247380" cy="2098875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4931143" y="3358855"/>
              <a:ext cx="2673243" cy="895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dirty="0" smtClean="0"/>
                <a:t>web</a:t>
              </a:r>
              <a:r>
                <a:rPr kumimoji="1" lang="ja-JP" altLang="en-US" dirty="0" smtClean="0"/>
                <a:t>街歩き紹介</a:t>
              </a:r>
              <a:endParaRPr kumimoji="1" lang="ja-JP" altLang="en-US" dirty="0"/>
            </a:p>
          </p:txBody>
        </p:sp>
      </p:grpSp>
      <p:grpSp>
        <p:nvGrpSpPr>
          <p:cNvPr id="19" name="図形グループ 18"/>
          <p:cNvGrpSpPr/>
          <p:nvPr/>
        </p:nvGrpSpPr>
        <p:grpSpPr>
          <a:xfrm>
            <a:off x="5893395" y="4261890"/>
            <a:ext cx="1498771" cy="1873843"/>
            <a:chOff x="2403759" y="4188800"/>
            <a:chExt cx="1857375" cy="2243175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3759" y="4574600"/>
              <a:ext cx="1857375" cy="1857375"/>
            </a:xfrm>
            <a:prstGeom prst="rect">
              <a:avLst/>
            </a:prstGeom>
          </p:spPr>
        </p:pic>
        <p:sp>
          <p:nvSpPr>
            <p:cNvPr id="17" name="テキスト ボックス 16"/>
            <p:cNvSpPr txBox="1"/>
            <p:nvPr/>
          </p:nvSpPr>
          <p:spPr>
            <a:xfrm>
              <a:off x="2702975" y="4188800"/>
              <a:ext cx="1154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ペコッター</a:t>
              </a:r>
              <a:endParaRPr kumimoji="1" lang="ja-JP" altLang="en-US" dirty="0"/>
            </a:p>
          </p:txBody>
        </p:sp>
      </p:grpSp>
      <p:grpSp>
        <p:nvGrpSpPr>
          <p:cNvPr id="9" name="図形グループ 8"/>
          <p:cNvGrpSpPr/>
          <p:nvPr/>
        </p:nvGrpSpPr>
        <p:grpSpPr>
          <a:xfrm>
            <a:off x="2009010" y="4350320"/>
            <a:ext cx="1536534" cy="1560244"/>
            <a:chOff x="3792373" y="152718"/>
            <a:chExt cx="1536534" cy="156024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2373" y="176428"/>
              <a:ext cx="1536534" cy="1536534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4025878" y="152718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 smtClean="0"/>
                <a:t>食べログ</a:t>
              </a:r>
              <a:endParaRPr kumimoji="1" lang="ja-JP" altLang="en-US" dirty="0"/>
            </a:p>
          </p:txBody>
        </p:sp>
      </p:grpSp>
      <p:sp>
        <p:nvSpPr>
          <p:cNvPr id="20" name="上下矢印 19"/>
          <p:cNvSpPr/>
          <p:nvPr/>
        </p:nvSpPr>
        <p:spPr>
          <a:xfrm>
            <a:off x="4145252" y="1883688"/>
            <a:ext cx="613357" cy="439332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左右矢印 20"/>
          <p:cNvSpPr/>
          <p:nvPr/>
        </p:nvSpPr>
        <p:spPr>
          <a:xfrm>
            <a:off x="1248122" y="3825012"/>
            <a:ext cx="6407616" cy="510679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-109657" y="369773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ユーザー主体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検索</a:t>
            </a:r>
            <a:endParaRPr kumimoji="1" lang="ja-JP" altLang="en-US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7553754" y="3693638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 smtClean="0"/>
              <a:t>サービス主体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レコメンド</a:t>
            </a:r>
            <a:endParaRPr kumimoji="1" lang="ja-JP" altLang="en-US" dirty="0"/>
          </a:p>
        </p:txBody>
      </p:sp>
      <p:sp>
        <p:nvSpPr>
          <p:cNvPr id="24" name="角丸四角形 23"/>
          <p:cNvSpPr/>
          <p:nvPr/>
        </p:nvSpPr>
        <p:spPr>
          <a:xfrm>
            <a:off x="4959864" y="1883688"/>
            <a:ext cx="2647952" cy="1780998"/>
          </a:xfrm>
          <a:prstGeom prst="roundRect">
            <a:avLst/>
          </a:prstGeom>
          <a:solidFill>
            <a:srgbClr val="50E151">
              <a:alpha val="91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391959" y="2339922"/>
            <a:ext cx="1783762" cy="769441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4400" dirty="0" err="1"/>
              <a:t>c</a:t>
            </a:r>
            <a:r>
              <a:rPr kumimoji="1" lang="en-US" altLang="ja-JP" sz="4400" dirty="0" err="1" smtClean="0"/>
              <a:t>itygift</a:t>
            </a:r>
            <a:endParaRPr kumimoji="1" lang="ja-JP" altLang="en-US" sz="44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4145252" y="6363679"/>
            <a:ext cx="6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お店</a:t>
            </a:r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064745" y="1339652"/>
            <a:ext cx="77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プラン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53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使用技術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409" y="2133972"/>
            <a:ext cx="3594141" cy="2331457"/>
          </a:xfrm>
          <a:prstGeom prst="rect">
            <a:avLst/>
          </a:prstGeom>
          <a:ln>
            <a:solidFill>
              <a:srgbClr val="BAC5DF"/>
            </a:solidFill>
          </a:ln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838" y="2133972"/>
            <a:ext cx="1624097" cy="2331457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sp>
        <p:nvSpPr>
          <p:cNvPr id="16" name="左右矢印 15"/>
          <p:cNvSpPr/>
          <p:nvPr/>
        </p:nvSpPr>
        <p:spPr>
          <a:xfrm>
            <a:off x="4333920" y="3045260"/>
            <a:ext cx="1461036" cy="332883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52470" y="1752238"/>
            <a:ext cx="1240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Top page</a:t>
            </a:r>
            <a:endParaRPr kumimoji="1" lang="ja-JP" altLang="en-US" sz="2000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6173099" y="1752238"/>
            <a:ext cx="669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/>
              <a:t>Line</a:t>
            </a:r>
            <a:endParaRPr kumimoji="1" lang="ja-JP" altLang="en-US" sz="20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875409" y="4689488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HT" dirty="0" smtClean="0"/>
              <a:t>Ruby on rails</a:t>
            </a:r>
          </a:p>
          <a:p>
            <a:pPr marL="285750" indent="-285750">
              <a:buFont typeface="Wingdings" charset="2"/>
              <a:buChar char="l"/>
            </a:pPr>
            <a:r>
              <a:rPr lang="en-US" altLang="ja-JP" dirty="0" smtClean="0"/>
              <a:t>Foundation</a:t>
            </a: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695838" y="4673754"/>
            <a:ext cx="1992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HT" dirty="0" smtClean="0"/>
              <a:t>Go</a:t>
            </a:r>
            <a:endParaRPr lang="en-US" altLang="zh-CHT" dirty="0" smtClean="0"/>
          </a:p>
          <a:p>
            <a:pPr marL="285750" indent="-285750">
              <a:buFont typeface="Wingdings" charset="2"/>
              <a:buChar char="l"/>
            </a:pPr>
            <a:r>
              <a:rPr lang="en-US" altLang="ja-JP" dirty="0" smtClean="0"/>
              <a:t>Messaging API</a:t>
            </a:r>
            <a:endParaRPr lang="en-US" altLang="ja-JP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312082" y="5437084"/>
            <a:ext cx="451983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Messaging API</a:t>
            </a:r>
            <a:r>
              <a:rPr kumimoji="1" lang="ja-JP" altLang="en-US" sz="2400" dirty="0" smtClean="0"/>
              <a:t>を利用して</a:t>
            </a:r>
            <a:endParaRPr kumimoji="1" lang="en-US" altLang="ja-JP" sz="2400" dirty="0" smtClean="0"/>
          </a:p>
          <a:p>
            <a:pPr algn="ctr"/>
            <a:r>
              <a:rPr kumimoji="1" lang="en-US" altLang="ja-JP" sz="2400" dirty="0" smtClean="0"/>
              <a:t>Database</a:t>
            </a:r>
            <a:r>
              <a:rPr kumimoji="1" lang="ja-JP" altLang="en-US" sz="2400" dirty="0" smtClean="0"/>
              <a:t>に情報を飛ばしました。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1226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サービス</a:t>
            </a:r>
            <a:r>
              <a:rPr lang="ja-JP" altLang="en-US" dirty="0" smtClean="0"/>
              <a:t>付加価値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52" y="1714616"/>
            <a:ext cx="4939578" cy="1884462"/>
          </a:xfrm>
          <a:prstGeom prst="rect">
            <a:avLst/>
          </a:prstGeom>
        </p:spPr>
      </p:pic>
      <p:sp>
        <p:nvSpPr>
          <p:cNvPr id="28" name="正方形/長方形 27"/>
          <p:cNvSpPr/>
          <p:nvPr/>
        </p:nvSpPr>
        <p:spPr>
          <a:xfrm>
            <a:off x="3298347" y="3908513"/>
            <a:ext cx="1955788" cy="1010753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 smtClean="0">
                <a:solidFill>
                  <a:srgbClr val="000090"/>
                </a:solidFill>
              </a:rPr>
              <a:t>実際の街へ出発</a:t>
            </a:r>
            <a:endParaRPr kumimoji="1" lang="ja-JP" altLang="en-US" sz="2000" dirty="0">
              <a:solidFill>
                <a:srgbClr val="000090"/>
              </a:solidFill>
            </a:endParaRPr>
          </a:p>
        </p:txBody>
      </p:sp>
      <p:sp>
        <p:nvSpPr>
          <p:cNvPr id="29" name="下矢印 28"/>
          <p:cNvSpPr/>
          <p:nvPr/>
        </p:nvSpPr>
        <p:spPr>
          <a:xfrm>
            <a:off x="4004988" y="3415130"/>
            <a:ext cx="542506" cy="60412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517" y="4389120"/>
            <a:ext cx="693870" cy="693870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875" y="4572331"/>
            <a:ext cx="693870" cy="69387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27" y="3214643"/>
            <a:ext cx="693870" cy="693870"/>
          </a:xfrm>
          <a:prstGeom prst="rect">
            <a:avLst/>
          </a:prstGeom>
        </p:spPr>
      </p:pic>
      <p:cxnSp>
        <p:nvCxnSpPr>
          <p:cNvPr id="16" name="直線コネクタ 15"/>
          <p:cNvCxnSpPr>
            <a:stCxn id="30" idx="3"/>
          </p:cNvCxnSpPr>
          <p:nvPr/>
        </p:nvCxnSpPr>
        <p:spPr>
          <a:xfrm flipV="1">
            <a:off x="2153387" y="4572331"/>
            <a:ext cx="1144960" cy="163724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endCxn id="32" idx="1"/>
          </p:cNvCxnSpPr>
          <p:nvPr/>
        </p:nvCxnSpPr>
        <p:spPr>
          <a:xfrm>
            <a:off x="5254135" y="4572331"/>
            <a:ext cx="1264740" cy="346935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33" idx="1"/>
          </p:cNvCxnSpPr>
          <p:nvPr/>
        </p:nvCxnSpPr>
        <p:spPr>
          <a:xfrm flipH="1">
            <a:off x="5254135" y="3561578"/>
            <a:ext cx="805792" cy="593291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/>
          <p:cNvSpPr txBox="1"/>
          <p:nvPr/>
        </p:nvSpPr>
        <p:spPr>
          <a:xfrm>
            <a:off x="5819491" y="3908513"/>
            <a:ext cx="117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r>
              <a:rPr kumimoji="1" lang="ja-JP" altLang="en-US" dirty="0" smtClean="0"/>
              <a:t>通知</a:t>
            </a:r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273060" y="5266201"/>
            <a:ext cx="117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r>
              <a:rPr kumimoji="1" lang="ja-JP" altLang="en-US" dirty="0" smtClean="0"/>
              <a:t>通知</a:t>
            </a:r>
            <a:endParaRPr kumimoji="1" lang="ja-JP" altLang="en-US" dirty="0"/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220219" y="5082990"/>
            <a:ext cx="117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Push</a:t>
            </a:r>
            <a:r>
              <a:rPr kumimoji="1" lang="ja-JP" altLang="en-US" dirty="0" smtClean="0"/>
              <a:t>通知</a:t>
            </a:r>
            <a:endParaRPr kumimoji="1" lang="ja-JP" altLang="en-US" dirty="0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1248013" y="5741890"/>
            <a:ext cx="664797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 smtClean="0"/>
              <a:t>ユーザーのリアルな場所に基づく</a:t>
            </a:r>
            <a:r>
              <a:rPr kumimoji="1" lang="en-US" altLang="ja-JP" sz="2400" dirty="0" smtClean="0"/>
              <a:t>Push</a:t>
            </a:r>
            <a:r>
              <a:rPr kumimoji="1" lang="ja-JP" altLang="en-US" sz="2400" dirty="0" smtClean="0"/>
              <a:t>通知広告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25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今後の展開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21" y="1935651"/>
            <a:ext cx="4869734" cy="281120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54" y="1935651"/>
            <a:ext cx="1956739" cy="2808977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1954637" y="5215162"/>
            <a:ext cx="523472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 smtClean="0"/>
              <a:t>LINE BOT AWARDS</a:t>
            </a:r>
            <a:r>
              <a:rPr kumimoji="1" lang="ja-JP" altLang="en-US" sz="2400" dirty="0" smtClean="0"/>
              <a:t>に参加するので、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良かったら応援してください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54553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47637" cy="1371600"/>
          </a:xfrm>
        </p:spPr>
        <p:txBody>
          <a:bodyPr/>
          <a:lstStyle/>
          <a:p>
            <a:r>
              <a:rPr kumimoji="1" lang="ja-JP" altLang="en-US" dirty="0" smtClean="0"/>
              <a:t>自己紹介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エンジニア転職希望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7200" y="1879375"/>
            <a:ext cx="7699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/>
              <a:t>1993</a:t>
            </a:r>
            <a:r>
              <a:rPr kumimoji="1" lang="ja-JP" altLang="en-US" sz="2800" dirty="0" smtClean="0"/>
              <a:t>年</a:t>
            </a:r>
            <a:r>
              <a:rPr kumimoji="1" lang="en-US" altLang="ja-JP" sz="2800" dirty="0" smtClean="0"/>
              <a:t>3</a:t>
            </a:r>
            <a:r>
              <a:rPr kumimoji="1" lang="ja-JP" altLang="en-US" sz="2800" dirty="0" smtClean="0"/>
              <a:t>月</a:t>
            </a:r>
            <a:r>
              <a:rPr kumimoji="1" lang="en-US" altLang="ja-JP" sz="2800" dirty="0" smtClean="0"/>
              <a:t>4</a:t>
            </a:r>
            <a:r>
              <a:rPr kumimoji="1" lang="ja-JP" altLang="en-US" sz="2800" dirty="0" smtClean="0"/>
              <a:t>日生まれ、東京出身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サッカー好き</a:t>
            </a:r>
            <a:r>
              <a:rPr kumimoji="1" lang="en-US" altLang="ja-JP" sz="2800" dirty="0" smtClean="0"/>
              <a:t>)</a:t>
            </a: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大学時代は経済学部、都市経済学・財政学選考</a:t>
            </a:r>
            <a:endParaRPr kumimoji="1" lang="en-US" altLang="ja-JP" sz="28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/>
              <a:t>4</a:t>
            </a:r>
            <a:r>
              <a:rPr kumimoji="1" lang="ja-JP" altLang="en-US" sz="2800" dirty="0" smtClean="0"/>
              <a:t>年生の最後はインドの</a:t>
            </a:r>
            <a:r>
              <a:rPr kumimoji="1" lang="en-US" altLang="ja-JP" sz="2800" dirty="0" smtClean="0"/>
              <a:t>IT</a:t>
            </a:r>
            <a:r>
              <a:rPr kumimoji="1" lang="ja-JP" altLang="en-US" sz="2800" dirty="0" smtClean="0"/>
              <a:t>ベンチャーで活動</a:t>
            </a:r>
            <a:endParaRPr kumimoji="1" lang="en-US" altLang="ja-JP" sz="28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現在はキヤノンで社会人</a:t>
            </a:r>
            <a:r>
              <a:rPr kumimoji="1" lang="en-US" altLang="ja-JP" sz="2800" dirty="0" smtClean="0"/>
              <a:t>2</a:t>
            </a:r>
            <a:r>
              <a:rPr kumimoji="1" lang="ja-JP" altLang="en-US" sz="2800" dirty="0" smtClean="0"/>
              <a:t>年目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en-US" altLang="ja-JP" sz="2800" dirty="0" smtClean="0"/>
              <a:t>(Printer</a:t>
            </a:r>
            <a:r>
              <a:rPr kumimoji="1" lang="ja-JP" altLang="en-US" sz="2800" dirty="0" smtClean="0"/>
              <a:t>の</a:t>
            </a:r>
            <a:r>
              <a:rPr kumimoji="1" lang="en-US" altLang="ja-JP" sz="2800" dirty="0" smtClean="0"/>
              <a:t>SCM/</a:t>
            </a:r>
            <a:r>
              <a:rPr kumimoji="1" lang="ja-JP" altLang="en-US" sz="2800" dirty="0" smtClean="0"/>
              <a:t>物流</a:t>
            </a:r>
            <a:r>
              <a:rPr kumimoji="1" lang="en-US" altLang="ja-JP" sz="2800" dirty="0" smtClean="0"/>
              <a:t>/</a:t>
            </a:r>
            <a:r>
              <a:rPr kumimoji="1" lang="ja-JP" altLang="en-US" sz="2800" dirty="0" smtClean="0"/>
              <a:t>需要予測担当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81104" y="4697566"/>
            <a:ext cx="7770878" cy="707886"/>
          </a:xfrm>
          <a:prstGeom prst="rect">
            <a:avLst/>
          </a:prstGeom>
          <a:solidFill>
            <a:srgbClr val="FFF98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大学の研究は都市に関して行い、趣味は初めての街を歩くことなので、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今回は自分が使いたい街のキュレーションサービスを作りたいです。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275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サービス概要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84618" y="1538817"/>
            <a:ext cx="5574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こんなことってありませんか？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672849" y="2395808"/>
            <a:ext cx="3664036" cy="33169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031745" y="2395808"/>
            <a:ext cx="3396774" cy="331694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26864" y="4170810"/>
            <a:ext cx="3305713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自分の住む街の良さを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プランという形で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色々な人に紹介したい。</a:t>
            </a:r>
            <a:endParaRPr kumimoji="1" lang="ja-JP" altLang="en-US" sz="24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224383" y="2757288"/>
            <a:ext cx="3036408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次のアポまで</a:t>
            </a:r>
            <a:r>
              <a:rPr kumimoji="1" lang="en-US" altLang="ja-JP" sz="2400" dirty="0" smtClean="0"/>
              <a:t>2</a:t>
            </a:r>
            <a:r>
              <a:rPr kumimoji="1" lang="ja-JP" altLang="en-US" sz="2400" dirty="0" smtClean="0"/>
              <a:t>時間。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時間があるのに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ぼーっと使ってしまう。</a:t>
            </a:r>
            <a:endParaRPr kumimoji="1" lang="ja-JP" altLang="en-US" sz="24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5213697" y="4170810"/>
            <a:ext cx="3027992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家と会社を漫然と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往復する毎日。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身近に再発見したい。</a:t>
            </a:r>
            <a:endParaRPr kumimoji="1" lang="en-US" altLang="ja-JP" sz="2400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826863" y="2757288"/>
            <a:ext cx="3305713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/>
              <a:t>散歩コースが最高。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ブログでまとめて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発信するのは面倒。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01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ハート 8"/>
          <p:cNvSpPr/>
          <p:nvPr/>
        </p:nvSpPr>
        <p:spPr>
          <a:xfrm>
            <a:off x="3529965" y="1623337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altLang="ja-JP" dirty="0" err="1" smtClean="0"/>
              <a:t>Citygift</a:t>
            </a:r>
            <a:r>
              <a:rPr lang="en-US" altLang="ja-JP" dirty="0" smtClean="0"/>
              <a:t> ~</a:t>
            </a:r>
            <a:r>
              <a:rPr lang="ja-JP" altLang="en-US" dirty="0" smtClean="0"/>
              <a:t>概要</a:t>
            </a:r>
            <a:r>
              <a:rPr lang="en-US" altLang="ja-JP" dirty="0" smtClean="0"/>
              <a:t>~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57743" y="1754439"/>
            <a:ext cx="52605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3200" dirty="0" smtClean="0"/>
              <a:t>LINE</a:t>
            </a:r>
            <a:r>
              <a:rPr kumimoji="1" lang="ja-JP" altLang="en-US" sz="3200" dirty="0" smtClean="0"/>
              <a:t>完結型</a:t>
            </a:r>
            <a:endParaRPr kumimoji="1" lang="en-US" altLang="ja-JP" sz="3200" dirty="0" smtClean="0"/>
          </a:p>
          <a:p>
            <a:pPr algn="ctr"/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街のキュレーションサービス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778762" y="3113616"/>
            <a:ext cx="3128669" cy="29585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388446" y="3113616"/>
            <a:ext cx="3128669" cy="29585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74786" y="4554138"/>
            <a:ext cx="2936621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歩いた街を簡単に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1枚の投稿にまとめる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サービス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12154" y="32530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投稿者</a:t>
            </a:r>
            <a:endParaRPr kumimoji="1" lang="ja-JP" altLang="en-US" sz="28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321838" y="325302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検索者</a:t>
            </a:r>
            <a:endParaRPr kumimoji="1" lang="ja-JP" altLang="en-US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67174" y="4554138"/>
            <a:ext cx="1971213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身近に広がる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素敵な街を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再発見</a:t>
            </a:r>
            <a:endParaRPr kumimoji="1" lang="ja-JP" altLang="en-US" sz="2400" dirty="0"/>
          </a:p>
        </p:txBody>
      </p:sp>
      <p:sp>
        <p:nvSpPr>
          <p:cNvPr id="11" name="左右矢印 10"/>
          <p:cNvSpPr/>
          <p:nvPr/>
        </p:nvSpPr>
        <p:spPr>
          <a:xfrm>
            <a:off x="3639788" y="3776242"/>
            <a:ext cx="2013500" cy="623007"/>
          </a:xfrm>
          <a:prstGeom prst="leftRightArrow">
            <a:avLst/>
          </a:prstGeom>
          <a:solidFill>
            <a:schemeClr val="accent1">
              <a:satMod val="110000"/>
              <a:alpha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632" y="4432979"/>
            <a:ext cx="1817339" cy="121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7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en-US" altLang="ja-JP" dirty="0" smtClean="0"/>
              <a:t>Why </a:t>
            </a:r>
            <a:r>
              <a:rPr lang="en-US" altLang="ja-JP" dirty="0" err="1" smtClean="0"/>
              <a:t>LineBot</a:t>
            </a:r>
            <a:r>
              <a:rPr lang="en-US" altLang="ja-JP" dirty="0" smtClean="0"/>
              <a:t>?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646939" y="1820814"/>
            <a:ext cx="7839200" cy="4590781"/>
          </a:xfrm>
          <a:prstGeom prst="rect">
            <a:avLst/>
          </a:prstGeom>
          <a:solidFill>
            <a:srgbClr val="50E151">
              <a:alpha val="6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16375" y="2704521"/>
            <a:ext cx="64812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en-US" altLang="zh-CHT" sz="2800" dirty="0" smtClean="0"/>
              <a:t>LINE</a:t>
            </a:r>
            <a:r>
              <a:rPr lang="ja-JP" altLang="en-US" sz="2800" dirty="0" smtClean="0"/>
              <a:t>の対話でサービスが完結</a:t>
            </a:r>
            <a:endParaRPr lang="en-US" altLang="zh-CHT" sz="2800" dirty="0" smtClean="0"/>
          </a:p>
          <a:p>
            <a:pPr marL="285750" indent="-285750">
              <a:buFont typeface="Wingdings" charset="2"/>
              <a:buChar char="l"/>
            </a:pPr>
            <a:r>
              <a:rPr lang="en-US" altLang="zh-CHT" sz="2800" dirty="0" smtClean="0"/>
              <a:t>install</a:t>
            </a:r>
            <a:r>
              <a:rPr lang="zh-CHT" altLang="en-US" sz="2800" dirty="0" smtClean="0"/>
              <a:t>不要</a:t>
            </a:r>
            <a:r>
              <a:rPr lang="ja-JP" altLang="en-US" sz="2800" dirty="0" smtClean="0"/>
              <a:t>で使用可能</a:t>
            </a:r>
            <a:endParaRPr lang="zh-CHT" altLang="en-US" sz="2800" dirty="0"/>
          </a:p>
          <a:p>
            <a:pPr marL="285750" indent="-285750">
              <a:buFont typeface="Wingdings" charset="2"/>
              <a:buChar char="l"/>
            </a:pPr>
            <a:r>
              <a:rPr lang="ja-JP" altLang="en-US" sz="2800" dirty="0" smtClean="0"/>
              <a:t>一般的に使い慣れた</a:t>
            </a:r>
            <a:r>
              <a:rPr lang="zh-CHT" altLang="en-US" sz="2800" dirty="0" smtClean="0"/>
              <a:t>インターフェース</a:t>
            </a:r>
            <a:endParaRPr lang="zh-CHT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86546" y="1988521"/>
            <a:ext cx="1324802" cy="584776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rgbClr val="008000"/>
                </a:solidFill>
              </a:rPr>
              <a:t>USER</a:t>
            </a:r>
            <a:endParaRPr kumimoji="1" lang="ja-JP" altLang="en-US" sz="3200" dirty="0">
              <a:solidFill>
                <a:srgbClr val="008000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86546" y="4297461"/>
            <a:ext cx="1415772" cy="584776"/>
          </a:xfrm>
          <a:prstGeom prst="rect">
            <a:avLst/>
          </a:prstGeom>
          <a:solidFill>
            <a:schemeClr val="bg1">
              <a:alpha val="7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8000"/>
                </a:solidFill>
              </a:rPr>
              <a:t>開発側</a:t>
            </a:r>
            <a:endParaRPr kumimoji="1" lang="ja-JP" altLang="en-US" sz="3200" dirty="0">
              <a:solidFill>
                <a:srgbClr val="008000"/>
              </a:solidFill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716375" y="4907176"/>
            <a:ext cx="50064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lang="ja-JP" altLang="en-US" sz="2800" dirty="0" smtClean="0"/>
              <a:t>新規の技術</a:t>
            </a:r>
            <a:r>
              <a:rPr lang="en-US" altLang="ja-JP" sz="2800" dirty="0" smtClean="0"/>
              <a:t>(16/10~)</a:t>
            </a:r>
            <a:endParaRPr lang="zh-CHT" altLang="en-US" sz="2800" dirty="0"/>
          </a:p>
          <a:p>
            <a:pPr marL="285750" indent="-285750">
              <a:buFont typeface="Wingdings" charset="2"/>
              <a:buChar char="l"/>
            </a:pPr>
            <a:r>
              <a:rPr lang="ja-JP" altLang="en-US" sz="2800" dirty="0" smtClean="0"/>
              <a:t>豊富な</a:t>
            </a:r>
            <a:r>
              <a:rPr lang="en-US" altLang="ja-JP" sz="2800" dirty="0" smtClean="0"/>
              <a:t>API</a:t>
            </a:r>
            <a:r>
              <a:rPr lang="ja-JP" altLang="en-US" sz="2800" dirty="0" smtClean="0"/>
              <a:t>による開発スピード</a:t>
            </a:r>
            <a:endParaRPr kumimoji="1" lang="ja-JP" altLang="en-US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641" y="5150970"/>
            <a:ext cx="2070467" cy="138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2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42497" cy="1371600"/>
          </a:xfrm>
        </p:spPr>
        <p:txBody>
          <a:bodyPr/>
          <a:lstStyle/>
          <a:p>
            <a:r>
              <a:rPr lang="ja-JP" altLang="en-US" dirty="0" smtClean="0"/>
              <a:t>実際の</a:t>
            </a:r>
            <a:r>
              <a:rPr kumimoji="1" lang="ja-JP" altLang="en-US" dirty="0" smtClean="0"/>
              <a:t>プラン紹介</a:t>
            </a:r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85" y="1927944"/>
            <a:ext cx="3271621" cy="4355215"/>
          </a:xfrm>
          <a:prstGeom prst="rect">
            <a:avLst/>
          </a:prstGeom>
          <a:ln>
            <a:noFill/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890" y="1927943"/>
            <a:ext cx="3173515" cy="42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75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309768" y="4445519"/>
            <a:ext cx="8317305" cy="511156"/>
          </a:xfrm>
          <a:prstGeom prst="rightArrow">
            <a:avLst/>
          </a:prstGeom>
          <a:solidFill>
            <a:schemeClr val="tx2">
              <a:lumMod val="20000"/>
              <a:lumOff val="80000"/>
              <a:alpha val="77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kumimoji="1" lang="ja-JP" altLang="en-US" dirty="0" smtClean="0"/>
              <a:t>投稿用サービス</a:t>
            </a:r>
            <a:r>
              <a:rPr lang="ja-JP" altLang="ja-JP" dirty="0"/>
              <a:t>　</a:t>
            </a:r>
            <a:r>
              <a:rPr lang="en-US" altLang="ja-JP" dirty="0" smtClean="0"/>
              <a:t>~</a:t>
            </a:r>
            <a:r>
              <a:rPr lang="ja-JP" altLang="en-US" dirty="0" smtClean="0"/>
              <a:t>概要</a:t>
            </a:r>
            <a:r>
              <a:rPr lang="en-US" altLang="ja-JP" dirty="0" smtClean="0"/>
              <a:t>~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67499" y="43525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562302" y="1874229"/>
            <a:ext cx="60193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街歩きをスマートに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枚の記事に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284" y="3686534"/>
            <a:ext cx="3082157" cy="2056239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84237" y="2739524"/>
            <a:ext cx="13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①</a:t>
            </a:r>
            <a:r>
              <a:rPr kumimoji="1" lang="en-US" altLang="ja-JP" dirty="0" err="1" smtClean="0"/>
              <a:t>Linebot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起動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833" l="5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5351" y="3841417"/>
            <a:ext cx="1861442" cy="1861442"/>
          </a:xfrm>
          <a:prstGeom prst="rect">
            <a:avLst/>
          </a:prstGeom>
        </p:spPr>
      </p:pic>
      <p:sp>
        <p:nvSpPr>
          <p:cNvPr id="52" name="テキスト ボックス 51"/>
          <p:cNvSpPr txBox="1"/>
          <p:nvPr/>
        </p:nvSpPr>
        <p:spPr>
          <a:xfrm>
            <a:off x="2520798" y="2739524"/>
            <a:ext cx="17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②</a:t>
            </a:r>
            <a:r>
              <a:rPr kumimoji="1" lang="ja-JP" altLang="en-US" dirty="0" smtClean="0"/>
              <a:t>スポット毎に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写真と感想を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bot</a:t>
            </a:r>
            <a:r>
              <a:rPr kumimoji="1" lang="ja-JP" altLang="en-US" dirty="0" smtClean="0"/>
              <a:t>に投稿</a:t>
            </a:r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656" y="4104739"/>
            <a:ext cx="1815828" cy="1210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テキスト ボックス 52"/>
          <p:cNvSpPr txBox="1"/>
          <p:nvPr/>
        </p:nvSpPr>
        <p:spPr>
          <a:xfrm>
            <a:off x="4625812" y="2739524"/>
            <a:ext cx="1766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③『</a:t>
            </a:r>
            <a:r>
              <a:rPr kumimoji="1" lang="en-US" altLang="ja-JP" dirty="0" err="1" smtClean="0"/>
              <a:t>citygift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投稿に基づき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</a:t>
            </a:r>
            <a:r>
              <a:rPr kumimoji="1" lang="ja-JP" altLang="en-US" dirty="0" smtClean="0"/>
              <a:t>記事を作成</a:t>
            </a:r>
            <a:endParaRPr kumimoji="1"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758780" y="2739524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④</a:t>
            </a:r>
            <a:r>
              <a:rPr kumimoji="1" lang="ja-JP" altLang="en-US" dirty="0" smtClean="0"/>
              <a:t>作成された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</a:t>
            </a:r>
            <a:r>
              <a:rPr kumimoji="1" lang="ja-JP" altLang="en-US" dirty="0" smtClean="0"/>
              <a:t>記事を確認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en-US" altLang="ja-JP" dirty="0"/>
              <a:t> </a:t>
            </a:r>
            <a:r>
              <a:rPr kumimoji="1" lang="ja-JP" altLang="en-US" dirty="0" smtClean="0"/>
              <a:t>修正後</a:t>
            </a:r>
            <a:r>
              <a:rPr kumimoji="1" lang="en-US" altLang="ja-JP" dirty="0" smtClean="0"/>
              <a:t>post</a:t>
            </a:r>
            <a:endParaRPr kumimoji="1" lang="ja-JP" altLang="en-US" dirty="0"/>
          </a:p>
        </p:txBody>
      </p:sp>
      <p:grpSp>
        <p:nvGrpSpPr>
          <p:cNvPr id="55" name="図形グループ 54"/>
          <p:cNvGrpSpPr/>
          <p:nvPr/>
        </p:nvGrpSpPr>
        <p:grpSpPr>
          <a:xfrm>
            <a:off x="7054959" y="4069728"/>
            <a:ext cx="1051100" cy="1284526"/>
            <a:chOff x="457200" y="2044621"/>
            <a:chExt cx="3794673" cy="4228648"/>
          </a:xfrm>
        </p:grpSpPr>
        <p:sp>
          <p:nvSpPr>
            <p:cNvPr id="56" name="正方形/長方形 5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直線コネクタ 61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図形グループ 6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77" name="直線コネクタ 76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図形グループ 67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74" name="直線コネクタ 73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図形グループ 68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71" name="直線コネクタ 70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正方形/長方形 69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57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09240" cy="1371600"/>
          </a:xfrm>
        </p:spPr>
        <p:txBody>
          <a:bodyPr/>
          <a:lstStyle/>
          <a:p>
            <a:r>
              <a:rPr lang="ja-JP" altLang="en-US" dirty="0" smtClean="0"/>
              <a:t>投稿者用サービス</a:t>
            </a:r>
            <a:r>
              <a:rPr lang="ja-JP" altLang="ja-JP" dirty="0"/>
              <a:t>　</a:t>
            </a:r>
            <a:r>
              <a:rPr lang="en-US" altLang="ja-JP" dirty="0" smtClean="0"/>
              <a:t>~Line</a:t>
            </a:r>
            <a:r>
              <a:rPr lang="ja-JP" altLang="en-US" dirty="0" smtClean="0"/>
              <a:t>画面</a:t>
            </a:r>
            <a:r>
              <a:rPr lang="en-US" altLang="ja-JP" dirty="0" smtClean="0"/>
              <a:t>~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1349414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49414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02403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672160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349414" y="2352359"/>
            <a:ext cx="1350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</a:t>
            </a:r>
            <a:r>
              <a:rPr kumimoji="1" lang="ja-JP" altLang="en-US" sz="1400" dirty="0" smtClean="0"/>
              <a:t>投稿する</a:t>
            </a:r>
            <a:endParaRPr kumimoji="1" lang="ja-JP" altLang="en-US" sz="1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1349414" y="2853026"/>
            <a:ext cx="26853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完成されたプランを投稿する際は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以下の</a:t>
            </a:r>
            <a:r>
              <a:rPr kumimoji="1" lang="en-US" altLang="ja-JP" sz="1400" dirty="0" smtClean="0"/>
              <a:t>URL</a:t>
            </a:r>
            <a:r>
              <a:rPr kumimoji="1" lang="ja-JP" altLang="en-US" sz="1400" dirty="0" smtClean="0"/>
              <a:t>から</a:t>
            </a:r>
            <a:r>
              <a:rPr kumimoji="1" lang="en-US" altLang="ja-JP" sz="1400" dirty="0" smtClean="0"/>
              <a:t> </a:t>
            </a:r>
            <a:endParaRPr kumimoji="1"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406894" y="3598178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http//~~~~~~~~~~~~~~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356812" y="4139293"/>
            <a:ext cx="2854793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本日プランを作りあげる場合は</a:t>
            </a:r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を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入力してください。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チュートリアル</a:t>
            </a:r>
            <a:endParaRPr kumimoji="1" lang="en-US" altLang="ja-JP" sz="1400" dirty="0" smtClean="0"/>
          </a:p>
          <a:p>
            <a:r>
              <a:rPr kumimoji="1" lang="en-US" altLang="ja-JP" dirty="0" smtClean="0">
                <a:solidFill>
                  <a:srgbClr val="0000FF"/>
                </a:solidFill>
              </a:rPr>
              <a:t>http//~~~~~~~~~~~~~~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406894" y="5410199"/>
            <a:ext cx="763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1</a:t>
            </a:r>
            <a:endParaRPr kumimoji="1" lang="ja-JP" altLang="en-US" sz="1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4702403" y="2352359"/>
            <a:ext cx="1578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</a:t>
            </a:r>
            <a:r>
              <a:rPr kumimoji="1" lang="ja-JP" altLang="en-US" sz="1400" dirty="0" smtClean="0"/>
              <a:t>チェックイン</a:t>
            </a:r>
            <a:endParaRPr kumimoji="1" lang="ja-JP" altLang="en-US" sz="1400" dirty="0"/>
          </a:p>
        </p:txBody>
      </p:sp>
      <p:sp>
        <p:nvSpPr>
          <p:cNvPr id="18" name="正方形/長方形 17"/>
          <p:cNvSpPr/>
          <p:nvPr/>
        </p:nvSpPr>
        <p:spPr>
          <a:xfrm>
            <a:off x="4702403" y="2657038"/>
            <a:ext cx="1395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写真をください。</a:t>
            </a:r>
            <a:endParaRPr kumimoji="1" lang="en-US" altLang="ja-JP" sz="1400" dirty="0" smtClean="0"/>
          </a:p>
        </p:txBody>
      </p:sp>
      <p:sp>
        <p:nvSpPr>
          <p:cNvPr id="19" name="正方形/長方形 18"/>
          <p:cNvSpPr/>
          <p:nvPr/>
        </p:nvSpPr>
        <p:spPr>
          <a:xfrm>
            <a:off x="4702403" y="3440685"/>
            <a:ext cx="2918499" cy="70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702403" y="3128043"/>
            <a:ext cx="613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</a:t>
            </a:r>
            <a:endParaRPr kumimoji="1" lang="ja-JP" altLang="en-US" sz="14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702403" y="4291023"/>
            <a:ext cx="142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コメントください。</a:t>
            </a:r>
            <a:endParaRPr kumimoji="1" lang="en-US" altLang="ja-JP" sz="1400" dirty="0" smtClean="0"/>
          </a:p>
        </p:txBody>
      </p:sp>
      <p:sp>
        <p:nvSpPr>
          <p:cNvPr id="23" name="正方形/長方形 22"/>
          <p:cNvSpPr/>
          <p:nvPr/>
        </p:nvSpPr>
        <p:spPr>
          <a:xfrm>
            <a:off x="4702403" y="5001067"/>
            <a:ext cx="2395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</a:t>
            </a:r>
            <a:r>
              <a:rPr kumimoji="1" lang="en-US" altLang="ja-JP" sz="1400" dirty="0" smtClean="0"/>
              <a:t>:~~~~~~~~~~~~~~~~~ </a:t>
            </a:r>
            <a:endParaRPr kumimoji="1" lang="ja-JP" altLang="en-US" sz="1400" dirty="0"/>
          </a:p>
        </p:txBody>
      </p:sp>
      <p:sp>
        <p:nvSpPr>
          <p:cNvPr id="24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774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8" y="152718"/>
            <a:ext cx="8302695" cy="1371600"/>
          </a:xfrm>
        </p:spPr>
        <p:txBody>
          <a:bodyPr>
            <a:normAutofit/>
          </a:bodyPr>
          <a:lstStyle/>
          <a:p>
            <a:r>
              <a:rPr lang="ja-JP" altLang="en-US" dirty="0"/>
              <a:t>投稿者用サービス</a:t>
            </a:r>
            <a:r>
              <a:rPr lang="ja-JP" altLang="ja-JP" dirty="0"/>
              <a:t>　</a:t>
            </a:r>
            <a:r>
              <a:rPr lang="en-US" altLang="ja-JP" dirty="0" smtClean="0"/>
              <a:t>~</a:t>
            </a:r>
            <a:r>
              <a:rPr lang="ja-JP" altLang="en-US" dirty="0" smtClean="0"/>
              <a:t>投稿記事</a:t>
            </a:r>
            <a:r>
              <a:rPr lang="en-US" altLang="ja-JP" dirty="0" smtClean="0"/>
              <a:t>~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36" name="図形グループ 35"/>
          <p:cNvGrpSpPr/>
          <p:nvPr/>
        </p:nvGrpSpPr>
        <p:grpSpPr>
          <a:xfrm>
            <a:off x="4691466" y="1802030"/>
            <a:ext cx="3794673" cy="4228648"/>
            <a:chOff x="457200" y="2044621"/>
            <a:chExt cx="3794673" cy="4228648"/>
          </a:xfrm>
        </p:grpSpPr>
        <p:sp>
          <p:nvSpPr>
            <p:cNvPr id="6" name="正方形/長方形 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図形グループ 2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23" name="直線コネクタ 22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図形グループ 26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28" name="直線コネクタ 27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図形グループ 30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32" name="直線コネクタ 31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650516" y="1817103"/>
            <a:ext cx="3438718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アプリを起動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endParaRPr kumimoji="1" lang="en-US" altLang="ja-JP" sz="2000" dirty="0" smtClean="0"/>
          </a:p>
          <a:p>
            <a:pPr marL="342900" indent="-342900">
              <a:buFont typeface="+mj-lt"/>
              <a:buAutoNum type="arabicParenR"/>
            </a:pPr>
            <a:r>
              <a:rPr kumimoji="1" lang="en-US" altLang="ja-JP" sz="2000" dirty="0" smtClean="0"/>
              <a:t>Check-in,</a:t>
            </a:r>
            <a:r>
              <a:rPr kumimoji="1" lang="ja-JP" altLang="en-US" sz="2000" dirty="0" smtClean="0"/>
              <a:t> 写真</a:t>
            </a:r>
            <a:r>
              <a:rPr kumimoji="1" lang="en-US" altLang="ja-JP" sz="2000" dirty="0" smtClean="0"/>
              <a:t>,</a:t>
            </a:r>
            <a:r>
              <a:rPr kumimoji="1" lang="ja-JP" altLang="en-US" sz="2000" dirty="0" smtClean="0"/>
              <a:t>感想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の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流れをコンテンツ毎に記録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endParaRPr kumimoji="1" lang="en-US" altLang="ja-JP" sz="2000" dirty="0" smtClean="0"/>
          </a:p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最後に全体の感想・気分・</a:t>
            </a:r>
            <a:r>
              <a:rPr kumimoji="1" lang="en-US" altLang="ja-JP" sz="2000" dirty="0"/>
              <a:t/>
            </a:r>
            <a:br>
              <a:rPr kumimoji="1" lang="en-US" altLang="ja-JP" sz="2000" dirty="0"/>
            </a:br>
            <a:r>
              <a:rPr kumimoji="1" lang="ja-JP" altLang="en-US" sz="2000" dirty="0" smtClean="0"/>
              <a:t>本日の一枚を選択</a:t>
            </a:r>
            <a:r>
              <a:rPr kumimoji="1" lang="en-US" altLang="ja-JP" sz="2000" dirty="0"/>
              <a:t/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帰りの電車で記事確認</a:t>
            </a:r>
            <a:endParaRPr kumimoji="1" lang="en-US" altLang="ja-JP" sz="2000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925415" y="14996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本日の一枚</a:t>
            </a:r>
            <a:endParaRPr kumimoji="1" lang="ja-JP" altLang="en-US" dirty="0"/>
          </a:p>
        </p:txBody>
      </p:sp>
      <p:cxnSp>
        <p:nvCxnSpPr>
          <p:cNvPr id="40" name="直線コネクタ 39"/>
          <p:cNvCxnSpPr/>
          <p:nvPr/>
        </p:nvCxnSpPr>
        <p:spPr>
          <a:xfrm flipH="1" flipV="1">
            <a:off x="6102454" y="1817103"/>
            <a:ext cx="464655" cy="38241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7421066" y="20677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全体の感想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7456156" y="2437102"/>
            <a:ext cx="360569" cy="50866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971796" y="3222082"/>
            <a:ext cx="3221600" cy="745991"/>
          </a:xfrm>
          <a:prstGeom prst="rect">
            <a:avLst/>
          </a:prstGeom>
          <a:noFill/>
          <a:ln w="28575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089234" y="2256062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smtClean="0"/>
              <a:t>1</a:t>
            </a:r>
            <a:r>
              <a:rPr kumimoji="1" lang="ja-JP" altLang="en-US" dirty="0" smtClean="0"/>
              <a:t>コンテンツ</a:t>
            </a:r>
            <a:endParaRPr kumimoji="1" lang="ja-JP" altLang="en-US" dirty="0"/>
          </a:p>
        </p:txBody>
      </p:sp>
      <p:cxnSp>
        <p:nvCxnSpPr>
          <p:cNvPr id="51" name="直線コネクタ 50"/>
          <p:cNvCxnSpPr>
            <a:stCxn id="47" idx="1"/>
          </p:cNvCxnSpPr>
          <p:nvPr/>
        </p:nvCxnSpPr>
        <p:spPr>
          <a:xfrm flipH="1" flipV="1">
            <a:off x="4691466" y="2625394"/>
            <a:ext cx="280330" cy="96968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2497515" y="5264981"/>
            <a:ext cx="2091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気分を選ぶと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全体のテイスト変化</a:t>
            </a:r>
            <a:endParaRPr kumimoji="1" lang="ja-JP" altLang="en-US" dirty="0"/>
          </a:p>
        </p:txBody>
      </p:sp>
      <p:cxnSp>
        <p:nvCxnSpPr>
          <p:cNvPr id="60" name="直線コネクタ 59"/>
          <p:cNvCxnSpPr/>
          <p:nvPr/>
        </p:nvCxnSpPr>
        <p:spPr>
          <a:xfrm flipH="1" flipV="1">
            <a:off x="4589253" y="5588147"/>
            <a:ext cx="735786" cy="23300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6889556" y="55327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地図配置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6863419" y="5532720"/>
            <a:ext cx="1103157" cy="369332"/>
          </a:xfrm>
          <a:prstGeom prst="rect">
            <a:avLst/>
          </a:prstGeom>
          <a:noFill/>
          <a:ln w="38100" cmpd="sng">
            <a:solidFill>
              <a:srgbClr val="E67C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67499" y="43525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722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エッセンシャル.thmx</Template>
  <TotalTime>5362</TotalTime>
  <Words>664</Words>
  <Application>Microsoft Macintosh PowerPoint</Application>
  <PresentationFormat>画面に合わせる (4:3)</PresentationFormat>
  <Paragraphs>171</Paragraphs>
  <Slides>16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17" baseType="lpstr">
      <vt:lpstr>エッセンシャル</vt:lpstr>
      <vt:lpstr>街歩き体験サービス 『CItygift』</vt:lpstr>
      <vt:lpstr>自己紹介(エンジニア転職希望)</vt:lpstr>
      <vt:lpstr>サービス概要</vt:lpstr>
      <vt:lpstr>Citygift ~概要~</vt:lpstr>
      <vt:lpstr>Why LineBot?</vt:lpstr>
      <vt:lpstr>実際のプラン紹介 </vt:lpstr>
      <vt:lpstr>投稿用サービス　~概要~</vt:lpstr>
      <vt:lpstr>投稿者用サービス　~Line画面~</vt:lpstr>
      <vt:lpstr>投稿者用サービス　~投稿記事~</vt:lpstr>
      <vt:lpstr>検索者用サービス ~概要~</vt:lpstr>
      <vt:lpstr>検索者用サービス ~Line画面~</vt:lpstr>
      <vt:lpstr>検索者用サービス ~Plan紹介~　</vt:lpstr>
      <vt:lpstr>サービス領域</vt:lpstr>
      <vt:lpstr>使用技術</vt:lpstr>
      <vt:lpstr>サービス付加価値</vt:lpstr>
      <vt:lpstr>今後の展開</vt:lpstr>
    </vt:vector>
  </TitlesOfParts>
  <Company>慶應義塾大学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中村優太の キャリアプラン</dc:title>
  <dc:creator>yuta nakamura</dc:creator>
  <cp:lastModifiedBy>yuta nakamura</cp:lastModifiedBy>
  <cp:revision>58</cp:revision>
  <dcterms:created xsi:type="dcterms:W3CDTF">2016-07-08T12:33:07Z</dcterms:created>
  <dcterms:modified xsi:type="dcterms:W3CDTF">2017-01-14T05:05:48Z</dcterms:modified>
</cp:coreProperties>
</file>